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5143500" type="screen16x9"/>
  <p:notesSz cx="7010400" cy="9296400"/>
  <p:embeddedFontLst>
    <p:embeddedFont>
      <p:font typeface="Open Sans" panose="020B0604020202020204" charset="0"/>
      <p:regular r:id="rId37"/>
      <p:bold r:id="rId38"/>
      <p:italic r:id="rId39"/>
      <p:boldItalic r:id="rId40"/>
    </p:embeddedFont>
    <p:embeddedFont>
      <p:font typeface="PT Sans Narrow" panose="020B0604020202020204" charset="0"/>
      <p:regular r:id="rId41"/>
      <p:bold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d8eb5534f6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d8eb5534f6_0_7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d9b1ed6d9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d9b1ed6d93_0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da6dfbb87c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da6dfbb87c_0_13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da6dfbb87c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da6dfbb87c_0_7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da6dfbb87c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da6dfbb87c_0_13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da6dfbb87c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da6dfbb87c_0_9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da6dfbb87c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da6dfbb87c_0_11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db2ffe2197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db2ffe2197_1_2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db2ffe2197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db2ffe2197_1_3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db2ffe2197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db2ffe2197_1_4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d8eb5534f6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d8eb5534f6_0_5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db2ffe2197_1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db2ffe2197_1_4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da7b695ae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da7b695ae4_0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da7b695ae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da7b695ae4_0_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da7b695ae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da7b695ae4_0_1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d9358ab39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d9358ab391_0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d9358ab39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d9358ab391_0_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da7b695ae4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da7b695ae4_0_1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da7b695ae4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da7b695ae4_0_2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da7b695ae4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da7b695ae4_0_3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da7b695ae4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da7b695ae4_0_4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d8eb5534f6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d8eb5534f6_0_6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da7b695ae4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da7b695ae4_0_3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da7b695ae4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da7b695ae4_0_4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d9aedc4ee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d9aedc4eef_0_1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d9aedc4eef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d9aedc4eef_0_2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db2ffe2197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db2ffe2197_1_1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da6dfbb87c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da6dfbb87c_0_4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da6dfbb87c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da6dfbb87c_0_4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sz="1200">
              <a:solidFill>
                <a:srgbClr val="191919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indent="0">
              <a:buNone/>
            </a:pPr>
            <a:endParaRPr sz="1200">
              <a:solidFill>
                <a:srgbClr val="191919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da6dfbb87c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da6dfbb87c_0_3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da6dfbb87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da6dfbb87c_0_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da6dfbb87c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da6dfbb87c_0_2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d9aedc4e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d9aedc4eef_0_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Facilities Department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 and Update</a:t>
            </a:r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SRVUSD Board of Education Meeting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5.18.21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the facilities department working on right now?</a:t>
            </a:r>
            <a:endParaRPr/>
          </a:p>
        </p:txBody>
      </p:sp>
      <p:pic>
        <p:nvPicPr>
          <p:cNvPr id="138" name="Google Shape;13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938" y="771425"/>
            <a:ext cx="8670116" cy="4219674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>
            <a:spLocks noGrp="1"/>
          </p:cNvSpPr>
          <p:nvPr>
            <p:ph type="title"/>
          </p:nvPr>
        </p:nvSpPr>
        <p:spPr>
          <a:xfrm>
            <a:off x="311700" y="110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Construction - Bella Vista Elementary</a:t>
            </a:r>
            <a:endParaRPr/>
          </a:p>
        </p:txBody>
      </p:sp>
      <p:sp>
        <p:nvSpPr>
          <p:cNvPr id="145" name="Google Shape;145;p23"/>
          <p:cNvSpPr txBox="1"/>
          <p:nvPr/>
        </p:nvSpPr>
        <p:spPr>
          <a:xfrm>
            <a:off x="540250" y="769675"/>
            <a:ext cx="116190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6" name="Google Shape;146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147" name="Google Shape;14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5550" y="736025"/>
            <a:ext cx="5651400" cy="423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4"/>
          <p:cNvSpPr txBox="1">
            <a:spLocks noGrp="1"/>
          </p:cNvSpPr>
          <p:nvPr>
            <p:ph type="title"/>
          </p:nvPr>
        </p:nvSpPr>
        <p:spPr>
          <a:xfrm>
            <a:off x="311700" y="110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Construction - Bella Vista Elementary</a:t>
            </a:r>
            <a:endParaRPr/>
          </a:p>
        </p:txBody>
      </p:sp>
      <p:sp>
        <p:nvSpPr>
          <p:cNvPr id="153" name="Google Shape;153;p24"/>
          <p:cNvSpPr txBox="1"/>
          <p:nvPr/>
        </p:nvSpPr>
        <p:spPr>
          <a:xfrm>
            <a:off x="540250" y="769675"/>
            <a:ext cx="116190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4" name="Google Shape;15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0141" y="769674"/>
            <a:ext cx="6143724" cy="40993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55" name="Google Shape;155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>
            <a:spLocks noGrp="1"/>
          </p:cNvSpPr>
          <p:nvPr>
            <p:ph type="title"/>
          </p:nvPr>
        </p:nvSpPr>
        <p:spPr>
          <a:xfrm>
            <a:off x="311700" y="110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Construction - Stone Valley Middle</a:t>
            </a:r>
            <a:endParaRPr/>
          </a:p>
        </p:txBody>
      </p:sp>
      <p:sp>
        <p:nvSpPr>
          <p:cNvPr id="161" name="Google Shape;161;p25"/>
          <p:cNvSpPr txBox="1"/>
          <p:nvPr/>
        </p:nvSpPr>
        <p:spPr>
          <a:xfrm>
            <a:off x="540250" y="769675"/>
            <a:ext cx="116190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2" name="Google Shape;16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3988" y="769675"/>
            <a:ext cx="5336029" cy="41894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63" name="Google Shape;163;p25"/>
          <p:cNvSpPr txBox="1"/>
          <p:nvPr/>
        </p:nvSpPr>
        <p:spPr>
          <a:xfrm>
            <a:off x="6559025" y="4663225"/>
            <a:ext cx="681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Before</a:t>
            </a:r>
            <a:endParaRPr sz="800" b="1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4" name="Google Shape;164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6"/>
          <p:cNvSpPr txBox="1">
            <a:spLocks noGrp="1"/>
          </p:cNvSpPr>
          <p:nvPr>
            <p:ph type="title"/>
          </p:nvPr>
        </p:nvSpPr>
        <p:spPr>
          <a:xfrm>
            <a:off x="311700" y="110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Construction - Stone Valley Middle</a:t>
            </a:r>
            <a:endParaRPr/>
          </a:p>
        </p:txBody>
      </p:sp>
      <p:sp>
        <p:nvSpPr>
          <p:cNvPr id="170" name="Google Shape;170;p26"/>
          <p:cNvSpPr txBox="1"/>
          <p:nvPr/>
        </p:nvSpPr>
        <p:spPr>
          <a:xfrm>
            <a:off x="540250" y="769675"/>
            <a:ext cx="116190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1" name="Google Shape;17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9013" y="817420"/>
            <a:ext cx="5585980" cy="4183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2" name="Google Shape;172;p26"/>
          <p:cNvSpPr txBox="1"/>
          <p:nvPr/>
        </p:nvSpPr>
        <p:spPr>
          <a:xfrm>
            <a:off x="3330325" y="4663225"/>
            <a:ext cx="606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After</a:t>
            </a:r>
            <a:endParaRPr sz="800" b="1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3" name="Google Shape;173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7"/>
          <p:cNvSpPr txBox="1">
            <a:spLocks noGrp="1"/>
          </p:cNvSpPr>
          <p:nvPr>
            <p:ph type="title"/>
          </p:nvPr>
        </p:nvSpPr>
        <p:spPr>
          <a:xfrm>
            <a:off x="311700" y="110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Construction - San Ramon Valley High</a:t>
            </a:r>
            <a:endParaRPr/>
          </a:p>
        </p:txBody>
      </p:sp>
      <p:sp>
        <p:nvSpPr>
          <p:cNvPr id="179" name="Google Shape;179;p27"/>
          <p:cNvSpPr txBox="1"/>
          <p:nvPr/>
        </p:nvSpPr>
        <p:spPr>
          <a:xfrm>
            <a:off x="540250" y="769675"/>
            <a:ext cx="116190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0" name="Google Shape;18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5224" y="769675"/>
            <a:ext cx="6093550" cy="43260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1" name="Google Shape;181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8"/>
          <p:cNvSpPr txBox="1">
            <a:spLocks noGrp="1"/>
          </p:cNvSpPr>
          <p:nvPr>
            <p:ph type="title"/>
          </p:nvPr>
        </p:nvSpPr>
        <p:spPr>
          <a:xfrm>
            <a:off x="311700" y="110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Construction - San Ramon Valley High</a:t>
            </a:r>
            <a:endParaRPr/>
          </a:p>
        </p:txBody>
      </p:sp>
      <p:sp>
        <p:nvSpPr>
          <p:cNvPr id="187" name="Google Shape;187;p28"/>
          <p:cNvSpPr txBox="1"/>
          <p:nvPr/>
        </p:nvSpPr>
        <p:spPr>
          <a:xfrm>
            <a:off x="540250" y="769675"/>
            <a:ext cx="116190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8" name="Google Shape;188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189" name="Google Shape;18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2150" y="732675"/>
            <a:ext cx="5830302" cy="4258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9"/>
          <p:cNvSpPr txBox="1">
            <a:spLocks noGrp="1"/>
          </p:cNvSpPr>
          <p:nvPr>
            <p:ph type="title"/>
          </p:nvPr>
        </p:nvSpPr>
        <p:spPr>
          <a:xfrm>
            <a:off x="311700" y="11447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Monte Vista  - Bleacher Replacement</a:t>
            </a:r>
            <a:endParaRPr/>
          </a:p>
        </p:txBody>
      </p:sp>
      <p:sp>
        <p:nvSpPr>
          <p:cNvPr id="195" name="Google Shape;195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pic>
        <p:nvPicPr>
          <p:cNvPr id="196" name="Google Shape;19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1025" y="717400"/>
            <a:ext cx="5809800" cy="433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0"/>
          <p:cNvSpPr txBox="1">
            <a:spLocks noGrp="1"/>
          </p:cNvSpPr>
          <p:nvPr>
            <p:ph type="title"/>
          </p:nvPr>
        </p:nvSpPr>
        <p:spPr>
          <a:xfrm>
            <a:off x="311700" y="4920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Cal High  - Bleacher Replacement</a:t>
            </a:r>
            <a:endParaRPr/>
          </a:p>
        </p:txBody>
      </p:sp>
      <p:sp>
        <p:nvSpPr>
          <p:cNvPr id="202" name="Google Shape;202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pic>
        <p:nvPicPr>
          <p:cNvPr id="203" name="Google Shape;20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8500" y="756600"/>
            <a:ext cx="5691724" cy="4251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1"/>
          <p:cNvSpPr txBox="1">
            <a:spLocks noGrp="1"/>
          </p:cNvSpPr>
          <p:nvPr>
            <p:ph type="title"/>
          </p:nvPr>
        </p:nvSpPr>
        <p:spPr>
          <a:xfrm>
            <a:off x="311700" y="9030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San Ramon Valley HS  - Bleacher Replacement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pic>
        <p:nvPicPr>
          <p:cNvPr id="210" name="Google Shape;21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3926" y="684050"/>
            <a:ext cx="5756152" cy="429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 / Agenda</a:t>
            </a:r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4387800" cy="26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does the facilities department do?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Where does the funding come from to do the work?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What is the department working on right now?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75" name="Google Shape;7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2825" y="1174425"/>
            <a:ext cx="4188325" cy="27946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6" name="Google Shape;76;p14"/>
          <p:cNvSpPr txBox="1"/>
          <p:nvPr/>
        </p:nvSpPr>
        <p:spPr>
          <a:xfrm>
            <a:off x="5933988" y="3909925"/>
            <a:ext cx="1986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>
                <a:latin typeface="Open Sans"/>
                <a:ea typeface="Open Sans"/>
                <a:cs typeface="Open Sans"/>
                <a:sym typeface="Open Sans"/>
              </a:rPr>
              <a:t>Bella Vista Elementary</a:t>
            </a:r>
            <a:endParaRPr sz="1000" i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2"/>
          <p:cNvSpPr txBox="1">
            <a:spLocks noGrp="1"/>
          </p:cNvSpPr>
          <p:nvPr>
            <p:ph type="title"/>
          </p:nvPr>
        </p:nvSpPr>
        <p:spPr>
          <a:xfrm>
            <a:off x="311700" y="8225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Cal High - Pedestrian Bridge</a:t>
            </a:r>
            <a:endParaRPr/>
          </a:p>
        </p:txBody>
      </p:sp>
      <p:sp>
        <p:nvSpPr>
          <p:cNvPr id="216" name="Google Shape;216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pic>
        <p:nvPicPr>
          <p:cNvPr id="217" name="Google Shape;21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5401" y="861425"/>
            <a:ext cx="4365752" cy="327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200" y="861431"/>
            <a:ext cx="4365752" cy="3274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3"/>
          <p:cNvSpPr txBox="1">
            <a:spLocks noGrp="1"/>
          </p:cNvSpPr>
          <p:nvPr>
            <p:ph type="title"/>
          </p:nvPr>
        </p:nvSpPr>
        <p:spPr>
          <a:xfrm>
            <a:off x="311700" y="18600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Modernization - Green Valley Building Project</a:t>
            </a:r>
            <a:endParaRPr/>
          </a:p>
        </p:txBody>
      </p:sp>
      <p:sp>
        <p:nvSpPr>
          <p:cNvPr id="224" name="Google Shape;224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pic>
        <p:nvPicPr>
          <p:cNvPr id="225" name="Google Shape;22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5024" y="744050"/>
            <a:ext cx="5940076" cy="431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4"/>
          <p:cNvSpPr txBox="1">
            <a:spLocks noGrp="1"/>
          </p:cNvSpPr>
          <p:nvPr>
            <p:ph type="title"/>
          </p:nvPr>
        </p:nvSpPr>
        <p:spPr>
          <a:xfrm>
            <a:off x="311700" y="7500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940"/>
              <a:t>Modernization - Green Valley K-Yard Improvements</a:t>
            </a:r>
            <a:endParaRPr sz="2940"/>
          </a:p>
        </p:txBody>
      </p:sp>
      <p:sp>
        <p:nvSpPr>
          <p:cNvPr id="231" name="Google Shape;231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pic>
        <p:nvPicPr>
          <p:cNvPr id="232" name="Google Shape;23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050" y="821475"/>
            <a:ext cx="8248474" cy="401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5"/>
          <p:cNvSpPr txBox="1">
            <a:spLocks noGrp="1"/>
          </p:cNvSpPr>
          <p:nvPr>
            <p:ph type="title"/>
          </p:nvPr>
        </p:nvSpPr>
        <p:spPr>
          <a:xfrm>
            <a:off x="311700" y="14160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Modernization - Stone Valley Field Renovation</a:t>
            </a:r>
            <a:endParaRPr/>
          </a:p>
        </p:txBody>
      </p:sp>
      <p:sp>
        <p:nvSpPr>
          <p:cNvPr id="238" name="Google Shape;238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pic>
        <p:nvPicPr>
          <p:cNvPr id="239" name="Google Shape;23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1225" y="783725"/>
            <a:ext cx="5627374" cy="422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6"/>
          <p:cNvSpPr txBox="1">
            <a:spLocks noGrp="1"/>
          </p:cNvSpPr>
          <p:nvPr>
            <p:ph type="title"/>
          </p:nvPr>
        </p:nvSpPr>
        <p:spPr>
          <a:xfrm>
            <a:off x="311700" y="10460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40"/>
              <a:t>Modernization - SRVHS Multi-Use &amp; Varsity Softball Fields</a:t>
            </a:r>
            <a:endParaRPr sz="3040"/>
          </a:p>
        </p:txBody>
      </p:sp>
      <p:sp>
        <p:nvSpPr>
          <p:cNvPr id="245" name="Google Shape;245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pic>
        <p:nvPicPr>
          <p:cNvPr id="246" name="Google Shape;24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6975" y="706825"/>
            <a:ext cx="5757751" cy="431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7"/>
          <p:cNvSpPr txBox="1">
            <a:spLocks noGrp="1"/>
          </p:cNvSpPr>
          <p:nvPr>
            <p:ph type="title"/>
          </p:nvPr>
        </p:nvSpPr>
        <p:spPr>
          <a:xfrm>
            <a:off x="385700" y="4537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77"/>
              <a:t>Modernization - SRVHS Iron Horse Trail Fence Replacement</a:t>
            </a:r>
            <a:endParaRPr sz="3377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pic>
        <p:nvPicPr>
          <p:cNvPr id="253" name="Google Shape;25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3575" y="603925"/>
            <a:ext cx="5876176" cy="440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8"/>
          <p:cNvSpPr txBox="1">
            <a:spLocks noGrp="1"/>
          </p:cNvSpPr>
          <p:nvPr>
            <p:ph type="title"/>
          </p:nvPr>
        </p:nvSpPr>
        <p:spPr>
          <a:xfrm>
            <a:off x="311700" y="19340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40"/>
              <a:t>Modernization &amp; Growth - Montevideo Parking Lot Improvements</a:t>
            </a:r>
            <a:endParaRPr sz="274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3240"/>
          </a:p>
        </p:txBody>
      </p:sp>
      <p:sp>
        <p:nvSpPr>
          <p:cNvPr id="259" name="Google Shape;259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pic>
        <p:nvPicPr>
          <p:cNvPr id="260" name="Google Shape;26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827675"/>
            <a:ext cx="8295875" cy="4034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9"/>
          <p:cNvSpPr txBox="1">
            <a:spLocks noGrp="1"/>
          </p:cNvSpPr>
          <p:nvPr>
            <p:ph type="title"/>
          </p:nvPr>
        </p:nvSpPr>
        <p:spPr>
          <a:xfrm>
            <a:off x="311700" y="12680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Modernization &amp; Growth - Twin Creeks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pic>
        <p:nvPicPr>
          <p:cNvPr id="267" name="Google Shape;26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400" y="902900"/>
            <a:ext cx="8020051" cy="4011175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9"/>
          <p:cNvSpPr txBox="1"/>
          <p:nvPr/>
        </p:nvSpPr>
        <p:spPr>
          <a:xfrm>
            <a:off x="888100" y="4196225"/>
            <a:ext cx="777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Before</a:t>
            </a:r>
            <a:endParaRPr sz="800" b="1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0"/>
          <p:cNvSpPr txBox="1">
            <a:spLocks noGrp="1"/>
          </p:cNvSpPr>
          <p:nvPr>
            <p:ph type="title"/>
          </p:nvPr>
        </p:nvSpPr>
        <p:spPr>
          <a:xfrm>
            <a:off x="385700" y="15640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Modernization &amp; Growth - Twin Creeks</a:t>
            </a:r>
            <a:endParaRPr/>
          </a:p>
        </p:txBody>
      </p:sp>
      <p:sp>
        <p:nvSpPr>
          <p:cNvPr id="274" name="Google Shape;274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pic>
        <p:nvPicPr>
          <p:cNvPr id="275" name="Google Shape;27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050" y="834175"/>
            <a:ext cx="8274024" cy="4020701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40"/>
          <p:cNvSpPr txBox="1"/>
          <p:nvPr/>
        </p:nvSpPr>
        <p:spPr>
          <a:xfrm>
            <a:off x="1058300" y="3914975"/>
            <a:ext cx="1132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In-progress</a:t>
            </a:r>
            <a:endParaRPr sz="800" b="1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1"/>
          <p:cNvSpPr txBox="1">
            <a:spLocks noGrp="1"/>
          </p:cNvSpPr>
          <p:nvPr>
            <p:ph type="title"/>
          </p:nvPr>
        </p:nvSpPr>
        <p:spPr>
          <a:xfrm>
            <a:off x="348700" y="10460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Modernization - Monte Vista Stadium Lights</a:t>
            </a:r>
            <a:endParaRPr/>
          </a:p>
        </p:txBody>
      </p:sp>
      <p:sp>
        <p:nvSpPr>
          <p:cNvPr id="282" name="Google Shape;282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pic>
        <p:nvPicPr>
          <p:cNvPr id="283" name="Google Shape;28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4625" y="706425"/>
            <a:ext cx="5684873" cy="4263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Facilities Development Department</a:t>
            </a:r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58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Facilitates the construction and renovation of district facilities</a:t>
            </a:r>
            <a:endParaRPr/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Manages all building projects in the district</a:t>
            </a:r>
            <a:endParaRPr/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Modernization and new construction projects</a:t>
            </a:r>
            <a:endParaRPr/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Typically the projects involving more than a single trade or sub-contractor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Growth Projects</a:t>
            </a:r>
            <a:endParaRPr/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Track enrollment and demographic trends, as well as new housing developments</a:t>
            </a:r>
            <a:endParaRPr/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Planning for capacity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Facility rentals to the public and community</a:t>
            </a:r>
            <a:endParaRPr/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Coordinates and interfaces with members of the public to utilize district facilities during non-school hours</a:t>
            </a:r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2"/>
          <p:cNvSpPr txBox="1">
            <a:spLocks noGrp="1"/>
          </p:cNvSpPr>
          <p:nvPr>
            <p:ph type="title"/>
          </p:nvPr>
        </p:nvSpPr>
        <p:spPr>
          <a:xfrm>
            <a:off x="411038" y="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Modernization - Sycamore Valley</a:t>
            </a:r>
            <a:endParaRPr/>
          </a:p>
        </p:txBody>
      </p:sp>
      <p:sp>
        <p:nvSpPr>
          <p:cNvPr id="289" name="Google Shape;289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pic>
        <p:nvPicPr>
          <p:cNvPr id="290" name="Google Shape;29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8725" y="606550"/>
            <a:ext cx="3337701" cy="4450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3"/>
          <p:cNvSpPr txBox="1">
            <a:spLocks noGrp="1"/>
          </p:cNvSpPr>
          <p:nvPr>
            <p:ph type="title"/>
          </p:nvPr>
        </p:nvSpPr>
        <p:spPr>
          <a:xfrm>
            <a:off x="385700" y="7957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Modernization - Charlotte Wood</a:t>
            </a:r>
            <a:endParaRPr/>
          </a:p>
        </p:txBody>
      </p:sp>
      <p:sp>
        <p:nvSpPr>
          <p:cNvPr id="296" name="Google Shape;296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pic>
        <p:nvPicPr>
          <p:cNvPr id="297" name="Google Shape;29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2800" y="672975"/>
            <a:ext cx="5726403" cy="4294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4"/>
          <p:cNvSpPr txBox="1">
            <a:spLocks noGrp="1"/>
          </p:cNvSpPr>
          <p:nvPr>
            <p:ph type="title"/>
          </p:nvPr>
        </p:nvSpPr>
        <p:spPr>
          <a:xfrm>
            <a:off x="311700" y="6760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Modernization - Rancho Romero</a:t>
            </a:r>
            <a:endParaRPr/>
          </a:p>
        </p:txBody>
      </p:sp>
      <p:sp>
        <p:nvSpPr>
          <p:cNvPr id="303" name="Google Shape;303;p44"/>
          <p:cNvSpPr txBox="1"/>
          <p:nvPr/>
        </p:nvSpPr>
        <p:spPr>
          <a:xfrm>
            <a:off x="371863" y="3012800"/>
            <a:ext cx="2069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Rancho Romero Mod before</a:t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4" name="Google Shape;304;p44"/>
          <p:cNvSpPr txBox="1"/>
          <p:nvPr/>
        </p:nvSpPr>
        <p:spPr>
          <a:xfrm>
            <a:off x="3409300" y="3093975"/>
            <a:ext cx="2601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Rancho Romero Mod</a:t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after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05" name="Google Shape;30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3775" y="687875"/>
            <a:ext cx="4838723" cy="4337199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In-Progress:  Monte Vista High School Pool Renovation</a:t>
            </a:r>
            <a:endParaRPr/>
          </a:p>
        </p:txBody>
      </p:sp>
      <p:pic>
        <p:nvPicPr>
          <p:cNvPr id="312" name="Google Shape;31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" y="1304825"/>
            <a:ext cx="3678626" cy="299127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45"/>
          <p:cNvSpPr txBox="1"/>
          <p:nvPr/>
        </p:nvSpPr>
        <p:spPr>
          <a:xfrm>
            <a:off x="7345425" y="2896925"/>
            <a:ext cx="1714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33-meter  pool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14" name="Google Shape;31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4825" y="1304825"/>
            <a:ext cx="2898626" cy="311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45425" y="2029150"/>
            <a:ext cx="1714300" cy="5426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6"/>
          <p:cNvSpPr txBox="1">
            <a:spLocks noGrp="1"/>
          </p:cNvSpPr>
          <p:nvPr>
            <p:ph type="title"/>
          </p:nvPr>
        </p:nvSpPr>
        <p:spPr>
          <a:xfrm>
            <a:off x="311700" y="8677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In-Progress:  Vista Grande Covered Walkway</a:t>
            </a:r>
            <a:endParaRPr/>
          </a:p>
        </p:txBody>
      </p:sp>
      <p:sp>
        <p:nvSpPr>
          <p:cNvPr id="322" name="Google Shape;322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  <p:pic>
        <p:nvPicPr>
          <p:cNvPr id="323" name="Google Shape;32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7025" y="747475"/>
            <a:ext cx="5607675" cy="4205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does the facilities department do?</a:t>
            </a:r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body" idx="1"/>
          </p:nvPr>
        </p:nvSpPr>
        <p:spPr>
          <a:xfrm>
            <a:off x="311700" y="13048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301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2"/>
              <a:buChar char="●"/>
            </a:pPr>
            <a:r>
              <a:rPr lang="en" sz="1801"/>
              <a:t>Responsible for the successful implementation of local general obligation bond programs (GO Bond)</a:t>
            </a:r>
            <a:endParaRPr sz="1801"/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Measure D (1998), Measure A (2002), Measure D (2012)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Support the Facilities Oversight and Advisory Committee (FOAC)</a:t>
            </a:r>
            <a:endParaRPr/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Oversight: legal requirement to oversee the use of the bond proceeds</a:t>
            </a:r>
            <a:endParaRPr/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Advisory: Board of Education expectation that the committee provide staff with input and guidance on facility projects</a:t>
            </a:r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Funding for Projects</a:t>
            </a:r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Local General Obligation Bonds (GO Bonds)</a:t>
            </a:r>
            <a:endParaRPr/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Measure D (1998) $70 Million</a:t>
            </a:r>
            <a:endParaRPr/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Measure A (2002) $260 Million</a:t>
            </a:r>
            <a:endParaRPr/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Measure D (2012) $260 Million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State Facilities Program (see slides 6-8)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State/Federal/Other Programs</a:t>
            </a:r>
            <a:endParaRPr/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 Energy Commission - Energy Efficiency Prop 39 - $6.4 Million</a:t>
            </a:r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State Facilities Program (SFP)</a:t>
            </a:r>
            <a:endParaRPr/>
          </a:p>
        </p:txBody>
      </p:sp>
      <p:pic>
        <p:nvPicPr>
          <p:cNvPr id="103" name="Google Shape;103;p18"/>
          <p:cNvPicPr preferRelativeResize="0"/>
          <p:nvPr/>
        </p:nvPicPr>
        <p:blipFill rotWithShape="1">
          <a:blip r:embed="rId3">
            <a:alphaModFix/>
          </a:blip>
          <a:srcRect t="17095"/>
          <a:stretch/>
        </p:blipFill>
        <p:spPr>
          <a:xfrm>
            <a:off x="668034" y="771425"/>
            <a:ext cx="7530640" cy="437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/>
          <p:cNvPicPr preferRelativeResize="0"/>
          <p:nvPr/>
        </p:nvPicPr>
        <p:blipFill rotWithShape="1">
          <a:blip r:embed="rId4">
            <a:alphaModFix/>
          </a:blip>
          <a:srcRect r="36378" b="84780"/>
          <a:stretch/>
        </p:blipFill>
        <p:spPr>
          <a:xfrm>
            <a:off x="6152450" y="520125"/>
            <a:ext cx="2839149" cy="378949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8"/>
          <p:cNvSpPr txBox="1"/>
          <p:nvPr/>
        </p:nvSpPr>
        <p:spPr>
          <a:xfrm>
            <a:off x="7158000" y="4804800"/>
            <a:ext cx="1986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>
                <a:latin typeface="Open Sans"/>
                <a:ea typeface="Open Sans"/>
                <a:cs typeface="Open Sans"/>
                <a:sym typeface="Open Sans"/>
              </a:rPr>
              <a:t>Source: www.dgs.ca.gov/OPSC</a:t>
            </a:r>
            <a:endParaRPr sz="1000" i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6" name="Google Shape;106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State Facilities Program (SFP)</a:t>
            </a:r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body" idx="4294967295"/>
          </p:nvPr>
        </p:nvSpPr>
        <p:spPr>
          <a:xfrm>
            <a:off x="74000" y="1332125"/>
            <a:ext cx="4058100" cy="32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Success in securing SFP dollars to enhance SRVUSD projects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SRVUSD has been granted over $371 million dollars in the 20+ years of the SFP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12.6 m in unfunded applications</a:t>
            </a:r>
            <a:endParaRPr/>
          </a:p>
        </p:txBody>
      </p:sp>
      <p:pic>
        <p:nvPicPr>
          <p:cNvPr id="113" name="Google Shape;11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1425" y="1332125"/>
            <a:ext cx="48965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9"/>
          <p:cNvSpPr txBox="1"/>
          <p:nvPr/>
        </p:nvSpPr>
        <p:spPr>
          <a:xfrm>
            <a:off x="7091925" y="4804800"/>
            <a:ext cx="1986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>
                <a:latin typeface="Open Sans"/>
                <a:ea typeface="Open Sans"/>
                <a:cs typeface="Open Sans"/>
                <a:sym typeface="Open Sans"/>
              </a:rPr>
              <a:t>Source: www.dgs.ca.gov/OPSC</a:t>
            </a:r>
            <a:endParaRPr sz="1000" i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5" name="Google Shape;115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SFP Fund Release by District - Comparison</a:t>
            </a:r>
            <a:endParaRPr/>
          </a:p>
        </p:txBody>
      </p:sp>
      <p:pic>
        <p:nvPicPr>
          <p:cNvPr id="121" name="Google Shape;121;p20"/>
          <p:cNvPicPr preferRelativeResize="0"/>
          <p:nvPr/>
        </p:nvPicPr>
        <p:blipFill rotWithShape="1">
          <a:blip r:embed="rId3">
            <a:alphaModFix/>
          </a:blip>
          <a:srcRect l="1524" t="30333" r="48163"/>
          <a:stretch/>
        </p:blipFill>
        <p:spPr>
          <a:xfrm>
            <a:off x="2055750" y="1255400"/>
            <a:ext cx="5032499" cy="388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/>
          <p:cNvPicPr preferRelativeResize="0"/>
          <p:nvPr/>
        </p:nvPicPr>
        <p:blipFill rotWithShape="1">
          <a:blip r:embed="rId3">
            <a:alphaModFix/>
          </a:blip>
          <a:srcRect r="36378" b="84780"/>
          <a:stretch/>
        </p:blipFill>
        <p:spPr>
          <a:xfrm>
            <a:off x="4317925" y="4434450"/>
            <a:ext cx="2540051" cy="3390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0"/>
          <p:cNvSpPr/>
          <p:nvPr/>
        </p:nvSpPr>
        <p:spPr>
          <a:xfrm>
            <a:off x="653725" y="2627225"/>
            <a:ext cx="1629000" cy="320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0"/>
          <p:cNvSpPr txBox="1"/>
          <p:nvPr/>
        </p:nvSpPr>
        <p:spPr>
          <a:xfrm>
            <a:off x="7158000" y="4849675"/>
            <a:ext cx="1986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>
                <a:latin typeface="Open Sans"/>
                <a:ea typeface="Open Sans"/>
                <a:cs typeface="Open Sans"/>
                <a:sym typeface="Open Sans"/>
              </a:rPr>
              <a:t>Source: www.dgs.ca.gov/OPSC</a:t>
            </a:r>
            <a:endParaRPr sz="1000" i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5" name="Google Shape;125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Upcoming Project / Projects Out to Bid</a:t>
            </a:r>
            <a:endParaRPr/>
          </a:p>
        </p:txBody>
      </p:sp>
      <p:sp>
        <p:nvSpPr>
          <p:cNvPr id="131" name="Google Shape;131;p21"/>
          <p:cNvSpPr txBox="1"/>
          <p:nvPr/>
        </p:nvSpPr>
        <p:spPr>
          <a:xfrm>
            <a:off x="157650" y="1556850"/>
            <a:ext cx="8828700" cy="30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Open Sans"/>
              <a:buChar char="●"/>
            </a:pPr>
            <a:r>
              <a:rPr lang="en" sz="1500">
                <a:latin typeface="Open Sans"/>
                <a:ea typeface="Open Sans"/>
                <a:cs typeface="Open Sans"/>
                <a:sym typeface="Open Sans"/>
              </a:rPr>
              <a:t>Alamo Elementary School - two classroom replacement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Open Sans"/>
              <a:buChar char="●"/>
            </a:pPr>
            <a:r>
              <a:rPr lang="en" sz="1500">
                <a:latin typeface="Open Sans"/>
                <a:ea typeface="Open Sans"/>
                <a:cs typeface="Open Sans"/>
                <a:sym typeface="Open Sans"/>
              </a:rPr>
              <a:t>California High School - kitchen renovation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Open Sans"/>
              <a:buChar char="●"/>
            </a:pPr>
            <a:r>
              <a:rPr lang="en" sz="1500">
                <a:latin typeface="Open Sans"/>
                <a:ea typeface="Open Sans"/>
                <a:cs typeface="Open Sans"/>
                <a:sym typeface="Open Sans"/>
              </a:rPr>
              <a:t>San Ramon Valley High School - power undergrounding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Open Sans"/>
              <a:buChar char="●"/>
            </a:pPr>
            <a:r>
              <a:rPr lang="en" sz="1500">
                <a:latin typeface="Open Sans"/>
                <a:ea typeface="Open Sans"/>
                <a:cs typeface="Open Sans"/>
                <a:sym typeface="Open Sans"/>
              </a:rPr>
              <a:t>Sycamore Valley Elementary School - carpet installation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Open Sans"/>
              <a:buChar char="●"/>
            </a:pPr>
            <a:r>
              <a:rPr lang="en" sz="1500">
                <a:latin typeface="Open Sans"/>
                <a:ea typeface="Open Sans"/>
                <a:cs typeface="Open Sans"/>
                <a:sym typeface="Open Sans"/>
              </a:rPr>
              <a:t>Vista Grande Elementary School - covered walkway and kinder shade structure repairs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Open Sans"/>
              <a:buChar char="●"/>
            </a:pPr>
            <a:r>
              <a:rPr lang="en" sz="1500">
                <a:latin typeface="Open Sans"/>
                <a:ea typeface="Open Sans"/>
                <a:cs typeface="Open Sans"/>
                <a:sym typeface="Open Sans"/>
              </a:rPr>
              <a:t>Alamo Elementary School - breezeways demolition and roofing replacement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Open Sans"/>
              <a:buChar char="●"/>
            </a:pPr>
            <a:r>
              <a:rPr lang="en" sz="1500">
                <a:latin typeface="Open Sans"/>
                <a:ea typeface="Open Sans"/>
                <a:cs typeface="Open Sans"/>
                <a:sym typeface="Open Sans"/>
              </a:rPr>
              <a:t>California High School - growth relocatables / site utilities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Open Sans"/>
              <a:buChar char="●"/>
            </a:pPr>
            <a:r>
              <a:rPr lang="en" sz="1500">
                <a:latin typeface="Open Sans"/>
                <a:ea typeface="Open Sans"/>
                <a:cs typeface="Open Sans"/>
                <a:sym typeface="Open Sans"/>
              </a:rPr>
              <a:t>California, Monte Vista, and San Ramon Valley High Schools - synthetic turf replacement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Open Sans"/>
              <a:buChar char="●"/>
            </a:pPr>
            <a:r>
              <a:rPr lang="en" sz="1500">
                <a:latin typeface="Open Sans"/>
                <a:ea typeface="Open Sans"/>
                <a:cs typeface="Open Sans"/>
                <a:sym typeface="Open Sans"/>
              </a:rPr>
              <a:t>Monte Vista High School - swimming pool renovation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Open Sans"/>
              <a:buChar char="●"/>
            </a:pPr>
            <a:r>
              <a:rPr lang="en" sz="1500">
                <a:latin typeface="Open Sans"/>
                <a:ea typeface="Open Sans"/>
                <a:cs typeface="Open Sans"/>
                <a:sym typeface="Open Sans"/>
              </a:rPr>
              <a:t>Venture School - Science and Art classrooms remodel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2" name="Google Shape;132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CE93D8"/>
      </a:accent2>
      <a:accent3>
        <a:srgbClr val="4DB6AC"/>
      </a:accent3>
      <a:accent4>
        <a:srgbClr val="FF9800"/>
      </a:accent4>
      <a:accent5>
        <a:srgbClr val="009668"/>
      </a:accent5>
      <a:accent6>
        <a:srgbClr val="EEFF41"/>
      </a:accent6>
      <a:hlink>
        <a:srgbClr val="009668"/>
      </a:hlink>
      <a:folHlink>
        <a:srgbClr val="0096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611</Words>
  <Application>Microsoft Office PowerPoint</Application>
  <PresentationFormat>On-screen Show (16:9)</PresentationFormat>
  <Paragraphs>119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Open Sans</vt:lpstr>
      <vt:lpstr>PT Sans Narrow</vt:lpstr>
      <vt:lpstr>Arial</vt:lpstr>
      <vt:lpstr>Tropic</vt:lpstr>
      <vt:lpstr>Facilities Department Overview and Update</vt:lpstr>
      <vt:lpstr>Introduction / Agenda</vt:lpstr>
      <vt:lpstr>The Facilities Development Department</vt:lpstr>
      <vt:lpstr>What does the facilities department do?</vt:lpstr>
      <vt:lpstr>Funding for Projects</vt:lpstr>
      <vt:lpstr>State Facilities Program (SFP)</vt:lpstr>
      <vt:lpstr>State Facilities Program (SFP)</vt:lpstr>
      <vt:lpstr>SFP Fund Release by District - Comparison</vt:lpstr>
      <vt:lpstr>Upcoming Project / Projects Out to Bid</vt:lpstr>
      <vt:lpstr>What is the facilities department working on right now?</vt:lpstr>
      <vt:lpstr>New Construction - Bella Vista Elementary</vt:lpstr>
      <vt:lpstr>New Construction - Bella Vista Elementary</vt:lpstr>
      <vt:lpstr>New Construction - Stone Valley Middle</vt:lpstr>
      <vt:lpstr>New Construction - Stone Valley Middle</vt:lpstr>
      <vt:lpstr>New Construction - San Ramon Valley High</vt:lpstr>
      <vt:lpstr>New Construction - San Ramon Valley High</vt:lpstr>
      <vt:lpstr>Monte Vista  - Bleacher Replacement</vt:lpstr>
      <vt:lpstr>Cal High  - Bleacher Replacement</vt:lpstr>
      <vt:lpstr>San Ramon Valley HS  - Bleacher Replacement </vt:lpstr>
      <vt:lpstr>Cal High - Pedestrian Bridge</vt:lpstr>
      <vt:lpstr>Modernization - Green Valley Building Project</vt:lpstr>
      <vt:lpstr>Modernization - Green Valley K-Yard Improvements</vt:lpstr>
      <vt:lpstr>Modernization - Stone Valley Field Renovation</vt:lpstr>
      <vt:lpstr>Modernization - SRVHS Multi-Use &amp; Varsity Softball Fields</vt:lpstr>
      <vt:lpstr>Modernization - SRVHS Iron Horse Trail Fence Replacement </vt:lpstr>
      <vt:lpstr>Modernization &amp; Growth - Montevideo Parking Lot Improvements </vt:lpstr>
      <vt:lpstr>Modernization &amp; Growth - Twin Creeks </vt:lpstr>
      <vt:lpstr>Modernization &amp; Growth - Twin Creeks</vt:lpstr>
      <vt:lpstr>Modernization - Monte Vista Stadium Lights</vt:lpstr>
      <vt:lpstr>Modernization - Sycamore Valley</vt:lpstr>
      <vt:lpstr>Modernization - Charlotte Wood</vt:lpstr>
      <vt:lpstr>Modernization - Rancho Romero</vt:lpstr>
      <vt:lpstr>In-Progress:  Monte Vista High School Pool Renovation</vt:lpstr>
      <vt:lpstr>In-Progress:  Vista Grande Covered Walkway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Facilities Department Overview and Update</dc:title>
  <dc:creator>Fischer, Cindy [EC]</dc:creator>
  <cp:lastModifiedBy>Fischer, Cindy [EC]</cp:lastModifiedBy>
  <cp:revision>2</cp:revision>
  <dcterms:modified xsi:type="dcterms:W3CDTF">2021-05-18T21:51:47Z</dcterms:modified>
</cp:coreProperties>
</file>